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36" r:id="rId6"/>
    <p:sldId id="325" r:id="rId7"/>
    <p:sldId id="338" r:id="rId8"/>
    <p:sldId id="308" r:id="rId9"/>
    <p:sldId id="309" r:id="rId10"/>
    <p:sldId id="320" r:id="rId1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Bold" panose="020B0600000101010101" pitchFamily="50" charset="-127"/>
      <p:bold r:id="rId15"/>
    </p:embeddedFont>
    <p:embeddedFont>
      <p:font typeface="Cambria Math" panose="02040503050406030204" pitchFamily="18" charset="0"/>
      <p:regular r:id="rId16"/>
    </p:embeddedFont>
    <p:embeddedFont>
      <p:font typeface="나눔스퀘어라운드 ExtraBold" panose="020B0600000101010101" pitchFamily="50" charset="-127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638" y="10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emf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뺄셈을 해 볼까요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덧셈과 뺄셈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18~19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18~19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6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분수의 뺄셈을 해 볼까요</a:t>
            </a:r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(4)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20~21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20~21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5" y="2032732"/>
            <a:ext cx="788537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자연수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)-(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분수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계산 원리와 형식을 이해하고 계산할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28136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11470" y="4974500"/>
            <a:ext cx="7997071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분모가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분수의 뺄셈의 계산 원리를 이해하고 그 계산을 할 수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1469" y="2202737"/>
            <a:ext cx="8082589" cy="1416628"/>
            <a:chOff x="611471" y="2203903"/>
            <a:chExt cx="8082589" cy="14166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14166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7502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993170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남는 우유의 양은 몇 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어림하여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18~19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6296" y="6159121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8408" r="4122" b="60600"/>
          <a:stretch/>
        </p:blipFill>
        <p:spPr>
          <a:xfrm>
            <a:off x="2163599" y="2996366"/>
            <a:ext cx="5688618" cy="2817012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4673112" y="1965982"/>
            <a:ext cx="2106629" cy="1232493"/>
          </a:xfrm>
          <a:prstGeom prst="wedgeRoundRectCallout">
            <a:avLst>
              <a:gd name="adj1" fmla="val 11932"/>
              <a:gd name="adj2" fmla="val 83728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남는 우유의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양은 몇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어림해 볼까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말풍선: 사각형 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EE1EB0BA-0574-4364-A196-753D9952DBF4}"/>
                  </a:ext>
                </a:extLst>
              </p:cNvPr>
              <p:cNvSpPr/>
              <p:nvPr/>
            </p:nvSpPr>
            <p:spPr>
              <a:xfrm flipH="1">
                <a:off x="996294" y="1923895"/>
                <a:ext cx="3073197" cy="1393855"/>
              </a:xfrm>
              <a:prstGeom prst="wedgeRoundRectCallout">
                <a:avLst>
                  <a:gd name="adj1" fmla="val -35006"/>
                  <a:gd name="adj2" fmla="val 70092"/>
                  <a:gd name="adj3" fmla="val 16667"/>
                </a:avLst>
              </a:prstGeom>
              <a:solidFill>
                <a:schemeClr val="bg1"/>
              </a:solidFill>
              <a:ln w="38100">
                <a:solidFill>
                  <a:srgbClr val="FCD0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우유 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2L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중에서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num>
                      <m:den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𝟖</m:t>
                        </m:r>
                      </m:den>
                    </m:f>
                  </m:oMath>
                </a14:m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L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는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팬케이크 반죽에 넣을 거야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!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말풍선: 사각형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xmlns:a14="http://schemas.microsoft.com/office/drawing/2010/main" id="{EE1EB0BA-0574-4364-A196-753D9952D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6294" y="1923895"/>
                <a:ext cx="3073197" cy="1393855"/>
              </a:xfrm>
              <a:prstGeom prst="wedgeRoundRectCallout">
                <a:avLst>
                  <a:gd name="adj1" fmla="val -35006"/>
                  <a:gd name="adj2" fmla="val 70092"/>
                  <a:gd name="adj3" fmla="val 16667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FCD0D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18~19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2273956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34162" y="2347574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남는 우유의 양은 몇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인지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2956740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구하려는 것을 식으로 나타내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사각형: 둥근 모서리 68">
                <a:extLst>
                  <a:ext uri="{FF2B5EF4-FFF2-40B4-BE49-F238E27FC236}">
                    <a16:creationId xmlns="" xmlns:a16="http://schemas.microsoft.com/office/drawing/2014/main" id="{D2695FEE-2180-489A-97F3-7D18D4DFA36F}"/>
                  </a:ext>
                </a:extLst>
              </p:cNvPr>
              <p:cNvSpPr/>
              <p:nvPr/>
            </p:nvSpPr>
            <p:spPr>
              <a:xfrm>
                <a:off x="1224826" y="1216473"/>
                <a:ext cx="7063020" cy="942406"/>
              </a:xfrm>
              <a:prstGeom prst="roundRect">
                <a:avLst>
                  <a:gd name="adj" fmla="val 4837"/>
                </a:avLst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우유 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2L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중에서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num>
                      <m:den>
                        <m:r>
                          <a:rPr lang="en-US" altLang="ko-KR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𝟖</m:t>
                        </m:r>
                      </m:den>
                    </m:f>
                  </m:oMath>
                </a14:m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L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를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팬케이크 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반죽에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넣으려고 합니다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남는 우유의 양은 몇 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L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일까요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?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57" name="사각형: 둥근 모서리 6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695FEE-2180-489A-97F3-7D18D4DFA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26" y="1216473"/>
                <a:ext cx="7063020" cy="942406"/>
              </a:xfrm>
              <a:prstGeom prst="roundRect">
                <a:avLst>
                  <a:gd name="adj" fmla="val 4837"/>
                </a:avLst>
              </a:prstGeom>
              <a:blipFill rotWithShape="0">
                <a:blip r:embed="rId3"/>
                <a:stretch>
                  <a:fillRect l="-858" r="-2918" b="-15625"/>
                </a:stretch>
              </a:blipFill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52818" y="3104272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32542" y="3474282"/>
                <a:ext cx="7374094" cy="78603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2−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5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en-US" altLang="ko-KR" sz="28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542" y="3474282"/>
                <a:ext cx="7374094" cy="78603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/>
          <p:cNvGrpSpPr/>
          <p:nvPr/>
        </p:nvGrpSpPr>
        <p:grpSpPr>
          <a:xfrm>
            <a:off x="1306359" y="3494065"/>
            <a:ext cx="7377026" cy="779220"/>
            <a:chOff x="1345644" y="5573614"/>
            <a:chExt cx="7377026" cy="779220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77922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801299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6D03FDEB-7F7B-45F2-B046-CD4E0F5BFA35}"/>
                  </a:ext>
                </a:extLst>
              </p:cNvPr>
              <p:cNvSpPr/>
              <p:nvPr/>
            </p:nvSpPr>
            <p:spPr>
              <a:xfrm>
                <a:off x="1296834" y="4342763"/>
                <a:ext cx="7408338" cy="589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만큼 색칠하고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,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색칠한 부분에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𝟓</m:t>
                        </m:r>
                      </m:num>
                      <m:den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𝟖</m:t>
                        </m:r>
                      </m:den>
                    </m:f>
                  </m:oMath>
                </a14:m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만큼 </a:t>
                </a:r>
                <a:r>
                  <a:rPr lang="en-US" altLang="ko-KR" sz="2800" b="1" dirty="0" smtClean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×</a:t>
                </a:r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표 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하여 알아보세요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ko-KR" altLang="en-US" sz="28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D03FDEB-7F7B-45F2-B046-CD4E0F5BF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34" y="4342763"/>
                <a:ext cx="7408338" cy="589364"/>
              </a:xfrm>
              <a:prstGeom prst="rect">
                <a:avLst/>
              </a:prstGeom>
              <a:blipFill rotWithShape="0">
                <a:blip r:embed="rId6"/>
                <a:stretch>
                  <a:fillRect l="-1728" b="-121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62343" y="4636008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586" y="5420498"/>
            <a:ext cx="6892834" cy="9924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750" y="5923198"/>
            <a:ext cx="6747991" cy="4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18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18~19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318188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남는 우유의 양은 몇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인지 말하고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어림한 결과와 비교해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62343" y="331861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46499B32-8EA8-413B-AADC-8F6176409519}"/>
                  </a:ext>
                </a:extLst>
              </p:cNvPr>
              <p:cNvSpPr txBox="1"/>
              <p:nvPr/>
            </p:nvSpPr>
            <p:spPr>
              <a:xfrm>
                <a:off x="1332542" y="4324588"/>
                <a:ext cx="7374094" cy="173295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남는 </a:t>
                </a:r>
                <a:r>
                  <a:rPr lang="ko-KR" altLang="en-US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우유의 양은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1</m:t>
                    </m:r>
                    <m:f>
                      <m:fPr>
                        <m:ctrlPr>
                          <a:rPr lang="en-US" altLang="ko-K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3</m:t>
                        </m:r>
                      </m:num>
                      <m:den>
                        <m:r>
                          <a:rPr lang="en-US" altLang="ko-KR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L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입니다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 </a:t>
                </a:r>
              </a:p>
              <a:p>
                <a:pPr algn="just"/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1L</a:t>
                </a:r>
                <a:r>
                  <a:rPr lang="ko-KR" altLang="en-US" sz="2800" dirty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보다 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많다고 어림했는데 실제 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1L</a:t>
                </a:r>
                <a:r>
                  <a:rPr lang="ko-KR" altLang="en-US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보다 많게 나왔습니다</a:t>
                </a:r>
                <a:r>
                  <a:rPr lang="en-US" altLang="ko-KR" sz="2800" dirty="0" smtClean="0">
                    <a:solidFill>
                      <a:srgbClr val="0070C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.</a:t>
                </a:r>
                <a:endParaRPr lang="en-US" altLang="ko-KR" sz="2800" dirty="0">
                  <a:solidFill>
                    <a:srgbClr val="0070C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499B32-8EA8-413B-AADC-8F617640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542" y="4324588"/>
                <a:ext cx="7374094" cy="1732957"/>
              </a:xfrm>
              <a:prstGeom prst="roundRect">
                <a:avLst/>
              </a:prstGeom>
              <a:blipFill rotWithShape="0">
                <a:blip r:embed="rId2"/>
                <a:stretch>
                  <a:fillRect l="-495" r="-495" b="-3484"/>
                </a:stretch>
              </a:blip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1332542" y="4324588"/>
            <a:ext cx="7377026" cy="1821798"/>
            <a:chOff x="1332542" y="4235747"/>
            <a:chExt cx="7377026" cy="1821798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32542" y="4235747"/>
              <a:ext cx="7377026" cy="182179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0640" y="512504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사각형: 둥근 모서리 68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D2695FEE-2180-489A-97F3-7D18D4DFA36F}"/>
              </a:ext>
            </a:extLst>
          </p:cNvPr>
          <p:cNvSpPr/>
          <p:nvPr/>
        </p:nvSpPr>
        <p:spPr>
          <a:xfrm>
            <a:off x="1644650" y="1705186"/>
            <a:ext cx="6286500" cy="1118412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27" y="1836447"/>
            <a:ext cx="6031747" cy="8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435421" y="2245408"/>
            <a:ext cx="6429397" cy="4232842"/>
            <a:chOff x="1427183" y="2311312"/>
            <a:chExt cx="6429397" cy="423284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7183" y="2311312"/>
              <a:ext cx="6429397" cy="415046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786" y="6253439"/>
              <a:ext cx="1422976" cy="290715"/>
            </a:xfrm>
            <a:prstGeom prst="rect">
              <a:avLst/>
            </a:prstGeom>
          </p:spPr>
        </p:pic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18~19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B18EB23-A189-44F8-BF76-ED229445BAD5}"/>
                  </a:ext>
                </a:extLst>
              </p:cNvPr>
              <p:cNvSpPr txBox="1"/>
              <p:nvPr/>
            </p:nvSpPr>
            <p:spPr>
              <a:xfrm>
                <a:off x="1063338" y="1397509"/>
                <a:ext cx="7795402" cy="79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3−1</m:t>
                    </m:r>
                    <m:f>
                      <m:fPr>
                        <m:ctrlP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3</m:t>
                        </m:r>
                      </m:den>
                    </m:f>
                  </m:oMath>
                </a14:m>
                <a:r>
                  <a:rPr lang="ko-KR" altLang="en-US" sz="3200" spc="-150" dirty="0" smtClean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을 </a:t>
                </a:r>
                <a:r>
                  <a:rPr lang="ko-KR" altLang="en-US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여러 가지 방법으로 계산해 봅시다</a:t>
                </a:r>
                <a:r>
                  <a:rPr lang="en-US" altLang="ko-KR" sz="3200" spc="-15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32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18EB23-A189-44F8-BF76-ED229445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38" y="1397509"/>
                <a:ext cx="7795402" cy="791820"/>
              </a:xfrm>
              <a:prstGeom prst="rect">
                <a:avLst/>
              </a:prstGeom>
              <a:blipFill rotWithShape="0"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04" y="1422747"/>
            <a:ext cx="600719" cy="63602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922022" y="5728087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38" name="직사각형 37"/>
          <p:cNvSpPr/>
          <p:nvPr/>
        </p:nvSpPr>
        <p:spPr>
          <a:xfrm>
            <a:off x="6067262" y="5728087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39" name="직사각형 38"/>
          <p:cNvSpPr/>
          <p:nvPr/>
        </p:nvSpPr>
        <p:spPr>
          <a:xfrm>
            <a:off x="4532983" y="4975323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78" name="직사각형 77"/>
          <p:cNvSpPr/>
          <p:nvPr/>
        </p:nvSpPr>
        <p:spPr>
          <a:xfrm>
            <a:off x="5498761" y="551373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400" dirty="0"/>
          </a:p>
        </p:txBody>
      </p:sp>
      <p:sp>
        <p:nvSpPr>
          <p:cNvPr id="79" name="직사각형 78"/>
          <p:cNvSpPr/>
          <p:nvPr/>
        </p:nvSpPr>
        <p:spPr>
          <a:xfrm>
            <a:off x="6385524" y="476920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400" dirty="0"/>
          </a:p>
        </p:txBody>
      </p:sp>
      <p:sp>
        <p:nvSpPr>
          <p:cNvPr id="80" name="직사각형 79"/>
          <p:cNvSpPr/>
          <p:nvPr/>
        </p:nvSpPr>
        <p:spPr>
          <a:xfrm>
            <a:off x="6474368" y="551373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400" dirty="0"/>
          </a:p>
        </p:txBody>
      </p:sp>
      <p:grpSp>
        <p:nvGrpSpPr>
          <p:cNvPr id="87" name="그룹 86"/>
          <p:cNvGrpSpPr/>
          <p:nvPr/>
        </p:nvGrpSpPr>
        <p:grpSpPr>
          <a:xfrm>
            <a:off x="4551673" y="5013692"/>
            <a:ext cx="353528" cy="372226"/>
            <a:chOff x="6622774" y="6128209"/>
            <a:chExt cx="353528" cy="372226"/>
          </a:xfrm>
        </p:grpSpPr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6391514" y="4795560"/>
            <a:ext cx="353528" cy="372226"/>
            <a:chOff x="6622774" y="6128209"/>
            <a:chExt cx="353528" cy="372226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/>
          <p:cNvGrpSpPr/>
          <p:nvPr/>
        </p:nvGrpSpPr>
        <p:grpSpPr>
          <a:xfrm>
            <a:off x="4935486" y="5760106"/>
            <a:ext cx="353528" cy="372226"/>
            <a:chOff x="6622774" y="6128209"/>
            <a:chExt cx="353528" cy="372226"/>
          </a:xfrm>
        </p:grpSpPr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/>
          <p:cNvGrpSpPr/>
          <p:nvPr/>
        </p:nvGrpSpPr>
        <p:grpSpPr>
          <a:xfrm>
            <a:off x="5508106" y="5548324"/>
            <a:ext cx="353528" cy="372226"/>
            <a:chOff x="6622774" y="6128209"/>
            <a:chExt cx="353528" cy="372226"/>
          </a:xfrm>
        </p:grpSpPr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그룹 58"/>
          <p:cNvGrpSpPr/>
          <p:nvPr/>
        </p:nvGrpSpPr>
        <p:grpSpPr>
          <a:xfrm>
            <a:off x="6075500" y="5766456"/>
            <a:ext cx="353528" cy="372226"/>
            <a:chOff x="6622774" y="6128209"/>
            <a:chExt cx="353528" cy="372226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6477363" y="5548324"/>
            <a:ext cx="353528" cy="372226"/>
            <a:chOff x="6622774" y="6128209"/>
            <a:chExt cx="353528" cy="372226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53528" cy="37222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39176" y="61523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388169" y="1183881"/>
            <a:ext cx="6630743" cy="3049665"/>
            <a:chOff x="1081670" y="1302770"/>
            <a:chExt cx="7299092" cy="335705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343" y="1302777"/>
              <a:ext cx="7137746" cy="3357051"/>
            </a:xfrm>
            <a:prstGeom prst="rect">
              <a:avLst/>
            </a:prstGeom>
          </p:spPr>
        </p:pic>
        <p:sp>
          <p:nvSpPr>
            <p:cNvPr id="55" name="타원 54"/>
            <p:cNvSpPr/>
            <p:nvPr/>
          </p:nvSpPr>
          <p:spPr>
            <a:xfrm>
              <a:off x="1081670" y="1302770"/>
              <a:ext cx="275379" cy="17725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8068755" y="1302770"/>
              <a:ext cx="312007" cy="1996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18~19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43150"/>
            <a:ext cx="701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128626" y="2591419"/>
            <a:ext cx="349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2400" dirty="0"/>
          </a:p>
        </p:txBody>
      </p:sp>
      <p:sp>
        <p:nvSpPr>
          <p:cNvPr id="78" name="직사각형 77"/>
          <p:cNvSpPr/>
          <p:nvPr/>
        </p:nvSpPr>
        <p:spPr>
          <a:xfrm>
            <a:off x="2644613" y="2548100"/>
            <a:ext cx="349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400" dirty="0"/>
          </a:p>
        </p:txBody>
      </p:sp>
      <p:sp>
        <p:nvSpPr>
          <p:cNvPr id="126" name="직사각형 125"/>
          <p:cNvSpPr/>
          <p:nvPr/>
        </p:nvSpPr>
        <p:spPr>
          <a:xfrm>
            <a:off x="2840692" y="3308407"/>
            <a:ext cx="349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endParaRPr lang="ko-KR" altLang="en-US" sz="2400" dirty="0"/>
          </a:p>
        </p:txBody>
      </p:sp>
      <p:sp>
        <p:nvSpPr>
          <p:cNvPr id="127" name="직사각형 126"/>
          <p:cNvSpPr/>
          <p:nvPr/>
        </p:nvSpPr>
        <p:spPr>
          <a:xfrm>
            <a:off x="3437968" y="3302610"/>
            <a:ext cx="349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2400" dirty="0"/>
          </a:p>
        </p:txBody>
      </p:sp>
      <p:sp>
        <p:nvSpPr>
          <p:cNvPr id="128" name="직사각형 127"/>
          <p:cNvSpPr/>
          <p:nvPr/>
        </p:nvSpPr>
        <p:spPr>
          <a:xfrm>
            <a:off x="4045248" y="3316131"/>
            <a:ext cx="349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2400" dirty="0"/>
          </a:p>
        </p:txBody>
      </p:sp>
      <p:sp>
        <p:nvSpPr>
          <p:cNvPr id="129" name="직사각형 128"/>
          <p:cNvSpPr/>
          <p:nvPr/>
        </p:nvSpPr>
        <p:spPr>
          <a:xfrm>
            <a:off x="4620587" y="3523208"/>
            <a:ext cx="349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400" dirty="0"/>
          </a:p>
        </p:txBody>
      </p:sp>
      <p:sp>
        <p:nvSpPr>
          <p:cNvPr id="130" name="직사각형 129"/>
          <p:cNvSpPr/>
          <p:nvPr/>
        </p:nvSpPr>
        <p:spPr>
          <a:xfrm>
            <a:off x="5016349" y="3308406"/>
            <a:ext cx="349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40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640509" y="2578018"/>
            <a:ext cx="370171" cy="368661"/>
            <a:chOff x="6622774" y="6128209"/>
            <a:chExt cx="394562" cy="392952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그룹 130"/>
          <p:cNvGrpSpPr/>
          <p:nvPr/>
        </p:nvGrpSpPr>
        <p:grpSpPr>
          <a:xfrm>
            <a:off x="5128626" y="2620749"/>
            <a:ext cx="370171" cy="368661"/>
            <a:chOff x="6622774" y="6128209"/>
            <a:chExt cx="394562" cy="392952"/>
          </a:xfrm>
        </p:grpSpPr>
        <p:sp>
          <p:nvSpPr>
            <p:cNvPr id="132" name="모서리가 둥근 직사각형 131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3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그룹 133"/>
          <p:cNvGrpSpPr/>
          <p:nvPr/>
        </p:nvGrpSpPr>
        <p:grpSpPr>
          <a:xfrm>
            <a:off x="2834957" y="3335668"/>
            <a:ext cx="370171" cy="368661"/>
            <a:chOff x="6622774" y="6128209"/>
            <a:chExt cx="394562" cy="392952"/>
          </a:xfrm>
        </p:grpSpPr>
        <p:sp>
          <p:nvSpPr>
            <p:cNvPr id="135" name="모서리가 둥근 직사각형 13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" name="그룹 136"/>
          <p:cNvGrpSpPr/>
          <p:nvPr/>
        </p:nvGrpSpPr>
        <p:grpSpPr>
          <a:xfrm>
            <a:off x="3438161" y="3329376"/>
            <a:ext cx="370171" cy="368661"/>
            <a:chOff x="6622774" y="6128209"/>
            <a:chExt cx="394562" cy="392952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그룹 139"/>
          <p:cNvGrpSpPr/>
          <p:nvPr/>
        </p:nvGrpSpPr>
        <p:grpSpPr>
          <a:xfrm>
            <a:off x="4045248" y="3329479"/>
            <a:ext cx="370171" cy="368661"/>
            <a:chOff x="6622774" y="6128209"/>
            <a:chExt cx="394562" cy="392952"/>
          </a:xfrm>
        </p:grpSpPr>
        <p:sp>
          <p:nvSpPr>
            <p:cNvPr id="141" name="모서리가 둥근 직사각형 14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" name="그룹 142"/>
          <p:cNvGrpSpPr/>
          <p:nvPr/>
        </p:nvGrpSpPr>
        <p:grpSpPr>
          <a:xfrm>
            <a:off x="4610106" y="3545519"/>
            <a:ext cx="370171" cy="368661"/>
            <a:chOff x="6622774" y="6128209"/>
            <a:chExt cx="394562" cy="392952"/>
          </a:xfrm>
        </p:grpSpPr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그룹 145"/>
          <p:cNvGrpSpPr/>
          <p:nvPr/>
        </p:nvGrpSpPr>
        <p:grpSpPr>
          <a:xfrm>
            <a:off x="5016349" y="3338877"/>
            <a:ext cx="370171" cy="368661"/>
            <a:chOff x="6622774" y="6128209"/>
            <a:chExt cx="394562" cy="392952"/>
          </a:xfrm>
        </p:grpSpPr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22774" y="6128209"/>
              <a:ext cx="394562" cy="39295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9693" y="61627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6D03FDEB-7F7B-45F2-B046-CD4E0F5BFA35}"/>
              </a:ext>
            </a:extLst>
          </p:cNvPr>
          <p:cNvSpPr/>
          <p:nvPr/>
        </p:nvSpPr>
        <p:spPr>
          <a:xfrm>
            <a:off x="1296834" y="443557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위의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방법을 비교해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1162343" y="461040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46499B32-8EA8-413B-AADC-8F6176409519}"/>
              </a:ext>
            </a:extLst>
          </p:cNvPr>
          <p:cNvSpPr txBox="1"/>
          <p:nvPr/>
        </p:nvSpPr>
        <p:spPr>
          <a:xfrm>
            <a:off x="1365494" y="4999076"/>
            <a:ext cx="7374094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자연수에서 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만큼을 분수로 바꾸고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자연수 부분과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분수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부분으로 나누어서 계산했고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</a:t>
            </a:r>
            <a:r>
              <a:rPr lang="en-US" altLang="ko-KR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가분수로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바꾸어 분자 부분만 </a:t>
            </a:r>
            <a:r>
              <a:rPr lang="ko-KR" altLang="en-US" sz="24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빼서 </a:t>
            </a:r>
            <a:r>
              <a:rPr lang="ko-KR" altLang="en-US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계산했습니다</a:t>
            </a:r>
            <a:r>
              <a:rPr lang="en-US" altLang="ko-KR" sz="24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54" name="그룹 153"/>
          <p:cNvGrpSpPr/>
          <p:nvPr/>
        </p:nvGrpSpPr>
        <p:grpSpPr>
          <a:xfrm>
            <a:off x="1396806" y="5005780"/>
            <a:ext cx="7377026" cy="1375911"/>
            <a:chOff x="1345644" y="5573614"/>
            <a:chExt cx="7377026" cy="1375911"/>
          </a:xfrm>
        </p:grpSpPr>
        <p:sp>
          <p:nvSpPr>
            <p:cNvPr id="155" name="모서리가 둥근 직사각형 154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1345644" y="5573614"/>
              <a:ext cx="7377026" cy="1375911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64135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6770255" y="1981695"/>
            <a:ext cx="349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endParaRPr lang="ko-KR" altLang="en-US" sz="2400" dirty="0"/>
          </a:p>
        </p:txBody>
      </p:sp>
      <p:grpSp>
        <p:nvGrpSpPr>
          <p:cNvPr id="52" name="그룹 51"/>
          <p:cNvGrpSpPr/>
          <p:nvPr/>
        </p:nvGrpSpPr>
        <p:grpSpPr>
          <a:xfrm>
            <a:off x="6780356" y="2047453"/>
            <a:ext cx="349209" cy="303831"/>
            <a:chOff x="6654625" y="6176860"/>
            <a:chExt cx="372218" cy="323850"/>
          </a:xfrm>
        </p:grpSpPr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6654625" y="6184981"/>
              <a:ext cx="372218" cy="3076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80372" y="6176860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025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9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6" y="213766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36" y="1968341"/>
            <a:ext cx="7464339" cy="217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1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18~19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1F871BB5-AA23-4801-9197-D919BD223992}"/>
              </a:ext>
            </a:extLst>
          </p:cNvPr>
          <p:cNvSpPr txBox="1"/>
          <p:nvPr/>
        </p:nvSpPr>
        <p:spPr>
          <a:xfrm>
            <a:off x="1338340" y="1427257"/>
            <a:ext cx="7261963" cy="602384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계산해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rcRect r="68762" b="2109"/>
          <a:stretch/>
        </p:blipFill>
        <p:spPr>
          <a:xfrm>
            <a:off x="3265421" y="2818844"/>
            <a:ext cx="354080" cy="31488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rcRect r="67921" b="1872"/>
          <a:stretch/>
        </p:blipFill>
        <p:spPr>
          <a:xfrm>
            <a:off x="3265420" y="4704035"/>
            <a:ext cx="363605" cy="31564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9" y="2591148"/>
            <a:ext cx="981971" cy="78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09" y="4490711"/>
            <a:ext cx="1074207" cy="7093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639" y="2487835"/>
            <a:ext cx="733555" cy="9768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4020" y="4388245"/>
            <a:ext cx="692174" cy="92644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3196816" y="2504852"/>
            <a:ext cx="1248476" cy="1019806"/>
            <a:chOff x="2673942" y="5573614"/>
            <a:chExt cx="1248476" cy="1019806"/>
          </a:xfrm>
        </p:grpSpPr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673942" y="5573614"/>
              <a:ext cx="1248476" cy="10198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37818" y="59215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3273914" y="4351952"/>
            <a:ext cx="1192280" cy="1019806"/>
            <a:chOff x="2673942" y="5573614"/>
            <a:chExt cx="1192280" cy="1019806"/>
          </a:xfrm>
        </p:grpSpPr>
        <p:sp>
          <p:nvSpPr>
            <p:cNvPr id="71" name="모서리가 둥근 직사각형 70">
              <a:extLst>
                <a:ext uri="{FF2B5EF4-FFF2-40B4-BE49-F238E27FC236}">
                  <a16:creationId xmlns:a16="http://schemas.microsoft.com/office/drawing/2014/main" xmlns="" id="{71A1B541-326C-41AD-BD7E-EAF87A58891D}"/>
                </a:ext>
              </a:extLst>
            </p:cNvPr>
            <p:cNvSpPr/>
            <p:nvPr/>
          </p:nvSpPr>
          <p:spPr>
            <a:xfrm>
              <a:off x="2673942" y="5573614"/>
              <a:ext cx="1192280" cy="1019806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720" y="5921592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2144</TotalTime>
  <Words>284</Words>
  <PresentationFormat>화면 슬라이드 쇼(4:3)</PresentationFormat>
  <Paragraphs>73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나눔스퀘어라운드 Bold</vt:lpstr>
      <vt:lpstr>Wingdings</vt:lpstr>
      <vt:lpstr>Arial</vt:lpstr>
      <vt:lpstr>Cambria Math</vt:lpstr>
      <vt:lpstr>나눔스퀘어라운드 ExtraBold</vt:lpstr>
      <vt:lpstr>Office 테마</vt:lpstr>
      <vt:lpstr>분수의 뺄셈을 해 볼까요(3)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2020-11-18T10:01:16Z</dcterms:modified>
</cp:coreProperties>
</file>